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0" r:id="rId1"/>
  </p:sldMasterIdLst>
  <p:notesMasterIdLst>
    <p:notesMasterId r:id="rId10"/>
  </p:notesMasterIdLst>
  <p:sldIdLst>
    <p:sldId id="256" r:id="rId2"/>
    <p:sldId id="273" r:id="rId3"/>
    <p:sldId id="261" r:id="rId4"/>
    <p:sldId id="268" r:id="rId5"/>
    <p:sldId id="270" r:id="rId6"/>
    <p:sldId id="271" r:id="rId7"/>
    <p:sldId id="272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8FDB"/>
    <a:srgbClr val="006699"/>
    <a:srgbClr val="0099CC"/>
    <a:srgbClr val="FF6600"/>
    <a:srgbClr val="3399FF"/>
    <a:srgbClr val="FF9933"/>
    <a:srgbClr val="FF9966"/>
    <a:srgbClr val="B3D8FF"/>
    <a:srgbClr val="CCE5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252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01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15873-1FEE-4BE1-A728-2CFC3011DC26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0C44A7-869D-4256-B871-D317F8612EB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430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465095"/>
            <a:ext cx="12192000" cy="3392905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81191" y="641103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 cap="none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200284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rgbClr val="0066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490843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7002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711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73023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89379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970092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 userDrawn="1"/>
        </p:nvSpPr>
        <p:spPr>
          <a:xfrm>
            <a:off x="0" y="0"/>
            <a:ext cx="12192000" cy="874316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-8372"/>
            <a:ext cx="11029616" cy="882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633015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 userDrawn="1"/>
        </p:nvSpPr>
        <p:spPr>
          <a:xfrm>
            <a:off x="0" y="0"/>
            <a:ext cx="12192000" cy="874316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-8372"/>
            <a:ext cx="11029616" cy="8826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/>
          <p:cNvSpPr>
            <a:spLocks noChangeAspect="1"/>
          </p:cNvSpPr>
          <p:nvPr userDrawn="1"/>
        </p:nvSpPr>
        <p:spPr>
          <a:xfrm>
            <a:off x="0" y="948278"/>
            <a:ext cx="12192000" cy="874316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581192" y="939906"/>
            <a:ext cx="11029616" cy="8826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800" b="0" kern="1200" cap="none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231936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288982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57632"/>
            <a:ext cx="11029616" cy="8206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364008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57632"/>
            <a:ext cx="11029616" cy="82067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1598534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1598534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767511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2" y="0"/>
            <a:ext cx="11029616" cy="85424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877067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0"/>
            <a:ext cx="11029616" cy="87830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287199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868977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spect="1"/>
          </p:cNvSpPr>
          <p:nvPr userDrawn="1"/>
        </p:nvSpPr>
        <p:spPr>
          <a:xfrm>
            <a:off x="0" y="0"/>
            <a:ext cx="12192000" cy="874316"/>
          </a:xfrm>
          <a:prstGeom prst="rect">
            <a:avLst/>
          </a:prstGeom>
          <a:solidFill>
            <a:srgbClr val="00669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27366"/>
            <a:ext cx="11029616" cy="846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04AC59AF-0FCD-4987-A177-6E6B852155E3}" type="datetimeFigureOut">
              <a:rPr lang="en-IN" smtClean="0"/>
              <a:t>18-02-2016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6827CC27-4491-4F9B-9EA6-0CA1CFC8B65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02694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1" r:id="rId1"/>
    <p:sldLayoutId id="2147483872" r:id="rId2"/>
    <p:sldLayoutId id="2147483883" r:id="rId3"/>
    <p:sldLayoutId id="2147483873" r:id="rId4"/>
    <p:sldLayoutId id="2147483874" r:id="rId5"/>
    <p:sldLayoutId id="214748388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0" r:id="rId12"/>
    <p:sldLayoutId id="2147483881" r:id="rId13"/>
    <p:sldLayoutId id="2147483882" r:id="rId14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0" kern="1200" cap="none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2223257"/>
            <a:ext cx="10993549" cy="850812"/>
          </a:xfrm>
        </p:spPr>
        <p:txBody>
          <a:bodyPr>
            <a:noAutofit/>
          </a:bodyPr>
          <a:lstStyle/>
          <a:p>
            <a:r>
              <a:rPr lang="en-IN" sz="4400" dirty="0" smtClean="0"/>
              <a:t>Cut Performance Study</a:t>
            </a:r>
            <a:r>
              <a:rPr lang="en-IN" sz="4400" dirty="0"/>
              <a:t/>
            </a:r>
            <a:br>
              <a:rPr lang="en-IN" sz="4400" dirty="0"/>
            </a:br>
            <a:r>
              <a:rPr lang="en-IN" sz="6600" dirty="0" smtClean="0"/>
              <a:t>Pears</a:t>
            </a:r>
            <a:endParaRPr lang="en-IN" sz="6000" b="0" cap="none" dirty="0">
              <a:latin typeface="Calibri Light" panose="020F03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084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dirty="0" smtClean="0"/>
              <a:t>Attributes</a:t>
            </a:r>
            <a:endParaRPr lang="en-IN" sz="40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581193" y="1711823"/>
            <a:ext cx="5422390" cy="3094846"/>
          </a:xfrm>
        </p:spPr>
        <p:txBody>
          <a:bodyPr>
            <a:normAutofit/>
          </a:bodyPr>
          <a:lstStyle/>
          <a:p>
            <a:r>
              <a:rPr lang="en-IN" dirty="0" smtClean="0"/>
              <a:t>Rarity (R)</a:t>
            </a:r>
          </a:p>
          <a:p>
            <a:r>
              <a:rPr lang="en-IN" dirty="0" smtClean="0"/>
              <a:t>Opportunity (O)</a:t>
            </a:r>
          </a:p>
          <a:p>
            <a:r>
              <a:rPr lang="en-IN" dirty="0" smtClean="0"/>
              <a:t>Optical performance (P)</a:t>
            </a:r>
          </a:p>
          <a:p>
            <a:r>
              <a:rPr lang="en-IN" dirty="0" smtClean="0"/>
              <a:t>Optical symmetry (S)</a:t>
            </a:r>
          </a:p>
          <a:p>
            <a:r>
              <a:rPr lang="en-IN" dirty="0" smtClean="0"/>
              <a:t>Face-up spread (</a:t>
            </a:r>
            <a:r>
              <a:rPr lang="en-IN" dirty="0" err="1" smtClean="0"/>
              <a:t>Sp</a:t>
            </a:r>
            <a:r>
              <a:rPr lang="en-IN" dirty="0" smtClean="0"/>
              <a:t>)</a:t>
            </a:r>
          </a:p>
          <a:p>
            <a:r>
              <a:rPr lang="en-IN" dirty="0" smtClean="0"/>
              <a:t>Face-up </a:t>
            </a:r>
            <a:r>
              <a:rPr lang="en-IN" dirty="0" err="1" smtClean="0"/>
              <a:t>color</a:t>
            </a:r>
            <a:r>
              <a:rPr lang="en-IN" dirty="0" smtClean="0"/>
              <a:t> grade difference (C) </a:t>
            </a:r>
          </a:p>
          <a:p>
            <a:r>
              <a:rPr lang="en-IN" dirty="0" smtClean="0"/>
              <a:t>Shape appeal (Sa)</a:t>
            </a:r>
            <a:endParaRPr lang="en-IN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6188417" y="1711822"/>
            <a:ext cx="5422392" cy="4219639"/>
          </a:xfrm>
        </p:spPr>
        <p:txBody>
          <a:bodyPr>
            <a:normAutofit/>
          </a:bodyPr>
          <a:lstStyle/>
          <a:p>
            <a:r>
              <a:rPr lang="en-IN" dirty="0" smtClean="0"/>
              <a:t>Vulnerability to Chipping (D)</a:t>
            </a:r>
          </a:p>
          <a:p>
            <a:r>
              <a:rPr lang="en-IN" dirty="0" smtClean="0"/>
              <a:t>Fluorescence index (F)</a:t>
            </a:r>
          </a:p>
          <a:p>
            <a:r>
              <a:rPr lang="en-IN" dirty="0" smtClean="0"/>
              <a:t>Transparency index (T)</a:t>
            </a:r>
          </a:p>
          <a:p>
            <a:r>
              <a:rPr lang="en-IN" dirty="0" smtClean="0"/>
              <a:t>Non-pleasing optical phenomena (</a:t>
            </a:r>
            <a:r>
              <a:rPr lang="en-IN" dirty="0" err="1" smtClean="0"/>
              <a:t>Np</a:t>
            </a:r>
            <a:r>
              <a:rPr lang="en-IN" dirty="0" smtClean="0"/>
              <a:t>) </a:t>
            </a:r>
          </a:p>
          <a:p>
            <a:pPr marL="0" indent="0">
              <a:buNone/>
            </a:pPr>
            <a:r>
              <a:rPr lang="en-IN" dirty="0" smtClean="0"/>
              <a:t>	including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* Girdle Reflection under table, forming a       </a:t>
            </a:r>
            <a:br>
              <a:rPr lang="en-IN" dirty="0" smtClean="0"/>
            </a:br>
            <a:r>
              <a:rPr lang="en-IN" dirty="0" smtClean="0"/>
              <a:t>            continuous ring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* </a:t>
            </a:r>
            <a:r>
              <a:rPr lang="en-IN" dirty="0" err="1" smtClean="0"/>
              <a:t>Kozibe</a:t>
            </a:r>
            <a:endParaRPr lang="en-IN" dirty="0" smtClean="0"/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* Culet (???)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987231" y="1055168"/>
            <a:ext cx="4345423" cy="61179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Positive</a:t>
            </a:r>
            <a:endParaRPr lang="en-IN" sz="3600" dirty="0"/>
          </a:p>
        </p:txBody>
      </p:sp>
      <p:sp>
        <p:nvSpPr>
          <p:cNvPr id="5" name="Rounded Rectangle 4"/>
          <p:cNvSpPr/>
          <p:nvPr/>
        </p:nvSpPr>
        <p:spPr>
          <a:xfrm>
            <a:off x="6856647" y="1055168"/>
            <a:ext cx="4407463" cy="61179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Negative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val="34594233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76250" y="653853"/>
            <a:ext cx="5657850" cy="1200150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Pear </a:t>
            </a:r>
            <a:r>
              <a:rPr lang="en-IN" sz="2800" dirty="0" smtClean="0"/>
              <a:t>– AJ-13.9_0.53 ct_H_VS1</a:t>
            </a:r>
            <a:endParaRPr lang="en-IN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305550" y="666750"/>
            <a:ext cx="5657850" cy="1200150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Pear - BH1-31.23</a:t>
            </a:r>
            <a:r>
              <a:rPr lang="en-IN" sz="2800" dirty="0" smtClean="0"/>
              <a:t>_0.51 ct_H_VVS1</a:t>
            </a:r>
            <a:endParaRPr lang="en-IN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464464" y="5383893"/>
            <a:ext cx="5657850" cy="92982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Lab grade – H color</a:t>
            </a:r>
            <a:br>
              <a:rPr lang="en-IN" sz="2400" dirty="0"/>
            </a:br>
            <a:r>
              <a:rPr lang="en-IN" sz="2400" dirty="0"/>
              <a:t>Face up color – </a:t>
            </a:r>
            <a:r>
              <a:rPr lang="en-IN" sz="2400" dirty="0"/>
              <a:t>J</a:t>
            </a:r>
            <a:r>
              <a:rPr lang="en-IN" sz="2400" dirty="0" smtClean="0"/>
              <a:t> </a:t>
            </a:r>
            <a:r>
              <a:rPr lang="en-IN" sz="2400" dirty="0"/>
              <a:t>color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334124" y="5383893"/>
            <a:ext cx="5657850" cy="92982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Lab grade – </a:t>
            </a:r>
            <a:r>
              <a:rPr lang="en-IN" sz="2400" dirty="0" smtClean="0"/>
              <a:t>H </a:t>
            </a:r>
            <a:r>
              <a:rPr lang="en-IN" sz="2400" dirty="0"/>
              <a:t>color</a:t>
            </a:r>
            <a:br>
              <a:rPr lang="en-IN" sz="2400" dirty="0"/>
            </a:br>
            <a:r>
              <a:rPr lang="en-IN" sz="2400" dirty="0"/>
              <a:t>Face up color – </a:t>
            </a:r>
            <a:r>
              <a:rPr lang="en-IN" sz="2400" dirty="0"/>
              <a:t>J</a:t>
            </a:r>
            <a:r>
              <a:rPr lang="en-IN" sz="2400" dirty="0" smtClean="0"/>
              <a:t> </a:t>
            </a:r>
            <a:r>
              <a:rPr lang="en-IN" sz="2400" dirty="0"/>
              <a:t>color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1436" y="2121764"/>
            <a:ext cx="4586077" cy="30072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9598" y="2113137"/>
            <a:ext cx="4611154" cy="3011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7438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476250" y="653853"/>
            <a:ext cx="5657850" cy="1200150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/>
              <a:t>Pear </a:t>
            </a:r>
            <a:r>
              <a:rPr lang="en-IN" sz="2800" dirty="0" smtClean="0"/>
              <a:t>– BQ6-165.1_0.52 </a:t>
            </a:r>
            <a:r>
              <a:rPr lang="en-IN" sz="2800" dirty="0" err="1" smtClean="0"/>
              <a:t>ct_H_IF</a:t>
            </a:r>
            <a:endParaRPr lang="en-IN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305550" y="666750"/>
            <a:ext cx="5657850" cy="1200150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dirty="0" smtClean="0"/>
              <a:t>Pear – BR12-37.3</a:t>
            </a:r>
            <a:r>
              <a:rPr lang="en-IN" sz="2800" dirty="0" smtClean="0"/>
              <a:t>_0.52 </a:t>
            </a:r>
            <a:r>
              <a:rPr lang="en-IN" sz="2800" dirty="0" err="1" smtClean="0"/>
              <a:t>ct_I_IF</a:t>
            </a:r>
            <a:endParaRPr lang="en-IN" sz="2800" dirty="0"/>
          </a:p>
        </p:txBody>
      </p:sp>
      <p:sp>
        <p:nvSpPr>
          <p:cNvPr id="7" name="Rounded Rectangle 6"/>
          <p:cNvSpPr/>
          <p:nvPr/>
        </p:nvSpPr>
        <p:spPr>
          <a:xfrm>
            <a:off x="464464" y="5383893"/>
            <a:ext cx="5657850" cy="92982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Lab grade – H color</a:t>
            </a:r>
            <a:br>
              <a:rPr lang="en-IN" sz="2400" dirty="0"/>
            </a:br>
            <a:r>
              <a:rPr lang="en-IN" sz="2400" dirty="0"/>
              <a:t>Face up color – </a:t>
            </a:r>
            <a:r>
              <a:rPr lang="en-IN" sz="2400" dirty="0"/>
              <a:t>J</a:t>
            </a:r>
            <a:r>
              <a:rPr lang="en-IN" sz="2400" dirty="0" smtClean="0"/>
              <a:t> </a:t>
            </a:r>
            <a:r>
              <a:rPr lang="en-IN" sz="2400" dirty="0"/>
              <a:t>color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6334124" y="5383893"/>
            <a:ext cx="5657850" cy="929821"/>
          </a:xfrm>
          <a:prstGeom prst="roundRect">
            <a:avLst/>
          </a:prstGeom>
          <a:gradFill flip="none" rotWithShape="1">
            <a:gsLst>
              <a:gs pos="0">
                <a:srgbClr val="138FDB">
                  <a:shade val="30000"/>
                  <a:satMod val="115000"/>
                </a:srgbClr>
              </a:gs>
              <a:gs pos="50000">
                <a:srgbClr val="138FDB">
                  <a:shade val="67500"/>
                  <a:satMod val="115000"/>
                </a:srgbClr>
              </a:gs>
              <a:gs pos="100000">
                <a:srgbClr val="138FDB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dirty="0"/>
              <a:t>Lab grade – </a:t>
            </a:r>
            <a:r>
              <a:rPr lang="en-IN" sz="2400" dirty="0"/>
              <a:t>I</a:t>
            </a:r>
            <a:r>
              <a:rPr lang="en-IN" sz="2400" dirty="0" smtClean="0"/>
              <a:t> </a:t>
            </a:r>
            <a:r>
              <a:rPr lang="en-IN" sz="2400" dirty="0"/>
              <a:t>color</a:t>
            </a:r>
            <a:br>
              <a:rPr lang="en-IN" sz="2400" dirty="0"/>
            </a:br>
            <a:r>
              <a:rPr lang="en-IN" sz="2400" dirty="0"/>
              <a:t>Face up color – </a:t>
            </a:r>
            <a:r>
              <a:rPr lang="en-IN" sz="2400" dirty="0"/>
              <a:t>J</a:t>
            </a:r>
            <a:r>
              <a:rPr lang="en-IN" sz="2400" dirty="0" smtClean="0"/>
              <a:t> </a:t>
            </a:r>
            <a:r>
              <a:rPr lang="en-IN" sz="2400" dirty="0"/>
              <a:t>color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807" y="2121764"/>
            <a:ext cx="4677967" cy="300726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352" y="2121764"/>
            <a:ext cx="4566586" cy="300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244464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9662" y="447675"/>
            <a:ext cx="9972675" cy="596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55167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012" y="438150"/>
            <a:ext cx="9705975" cy="598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8234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3000" y="471487"/>
            <a:ext cx="9906000" cy="5915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39235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Price Index Formula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878305"/>
            <a:ext cx="4144556" cy="5789531"/>
          </a:xfrm>
        </p:spPr>
        <p:txBody>
          <a:bodyPr>
            <a:normAutofit/>
          </a:bodyPr>
          <a:lstStyle/>
          <a:p>
            <a:r>
              <a:rPr lang="en-IN" dirty="0" smtClean="0"/>
              <a:t>Price of a polish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l-GR" dirty="0" smtClean="0"/>
              <a:t>α</a:t>
            </a:r>
            <a:r>
              <a:rPr lang="en-IN" dirty="0" smtClean="0"/>
              <a:t> Rarity (R)</a:t>
            </a:r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Opportunity (O)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Optical Performance (P)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Optical Symmetry (S)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Face-up spread (</a:t>
            </a:r>
            <a:r>
              <a:rPr lang="en-IN" dirty="0" err="1" smtClean="0"/>
              <a:t>Sp</a:t>
            </a:r>
            <a:r>
              <a:rPr lang="en-IN" dirty="0" smtClean="0"/>
              <a:t> %)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Face-up </a:t>
            </a:r>
            <a:r>
              <a:rPr lang="en-IN" dirty="0" err="1" smtClean="0"/>
              <a:t>color</a:t>
            </a:r>
            <a:r>
              <a:rPr lang="en-IN" dirty="0" smtClean="0"/>
              <a:t> grade difference (C)</a:t>
            </a:r>
          </a:p>
          <a:p>
            <a:pPr marL="0" indent="0">
              <a:buNone/>
            </a:pPr>
            <a:r>
              <a:rPr lang="en-IN" dirty="0" smtClean="0"/>
              <a:t>	</a:t>
            </a:r>
            <a:r>
              <a:rPr lang="el-GR" dirty="0" smtClean="0"/>
              <a:t>α</a:t>
            </a:r>
            <a:r>
              <a:rPr lang="en-IN" dirty="0" smtClean="0"/>
              <a:t> Shape appeal index (Sa)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1/</a:t>
            </a:r>
            <a:r>
              <a:rPr lang="el-GR" dirty="0" smtClean="0"/>
              <a:t>α</a:t>
            </a:r>
            <a:r>
              <a:rPr lang="en-IN" dirty="0" smtClean="0"/>
              <a:t> Vulnerability index (D)</a:t>
            </a:r>
            <a:endParaRPr lang="en-IN" dirty="0"/>
          </a:p>
          <a:p>
            <a:pPr marL="0" indent="0">
              <a:buNone/>
            </a:pPr>
            <a:r>
              <a:rPr lang="en-IN" dirty="0" smtClean="0"/>
              <a:t>	1/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Fluorescence index (F)</a:t>
            </a:r>
          </a:p>
          <a:p>
            <a:pPr marL="0" indent="0">
              <a:buNone/>
            </a:pPr>
            <a:r>
              <a:rPr lang="en-IN" dirty="0"/>
              <a:t>	1/</a:t>
            </a:r>
            <a:r>
              <a:rPr lang="el-GR" dirty="0"/>
              <a:t>α</a:t>
            </a:r>
            <a:r>
              <a:rPr lang="en-IN" dirty="0"/>
              <a:t> </a:t>
            </a:r>
            <a:r>
              <a:rPr lang="en-IN" dirty="0" smtClean="0"/>
              <a:t>Transparency index (T)</a:t>
            </a:r>
          </a:p>
          <a:p>
            <a:pPr marL="0" indent="0">
              <a:buNone/>
            </a:pPr>
            <a:r>
              <a:rPr lang="en-IN" dirty="0"/>
              <a:t>	</a:t>
            </a:r>
            <a:r>
              <a:rPr lang="en-IN" dirty="0" smtClean="0"/>
              <a:t>1/</a:t>
            </a:r>
            <a:r>
              <a:rPr lang="el-GR" dirty="0"/>
              <a:t>α</a:t>
            </a:r>
            <a:r>
              <a:rPr lang="en-IN" dirty="0"/>
              <a:t> Non-pleasing index (</a:t>
            </a:r>
            <a:r>
              <a:rPr lang="en-IN" dirty="0" err="1"/>
              <a:t>Np</a:t>
            </a:r>
            <a:r>
              <a:rPr lang="en-IN" dirty="0"/>
              <a:t>)</a:t>
            </a:r>
          </a:p>
        </p:txBody>
      </p:sp>
      <p:sp>
        <p:nvSpPr>
          <p:cNvPr id="5" name="Content Placeholder 6"/>
          <p:cNvSpPr>
            <a:spLocks noGrp="1"/>
          </p:cNvSpPr>
          <p:nvPr>
            <p:ph sz="half" idx="2"/>
          </p:nvPr>
        </p:nvSpPr>
        <p:spPr>
          <a:xfrm>
            <a:off x="4984694" y="1399922"/>
            <a:ext cx="6626115" cy="3997466"/>
          </a:xfrm>
        </p:spPr>
        <p:txBody>
          <a:bodyPr/>
          <a:lstStyle/>
          <a:p>
            <a:pPr marL="0" indent="0">
              <a:buNone/>
            </a:pPr>
            <a:r>
              <a:rPr lang="en-IN" dirty="0" smtClean="0"/>
              <a:t>	</a:t>
            </a:r>
            <a:r>
              <a:rPr lang="en-IN" sz="2400" dirty="0" smtClean="0"/>
              <a:t>Price of a polish /</a:t>
            </a:r>
          </a:p>
          <a:p>
            <a:pPr marL="0" indent="0">
              <a:buNone/>
            </a:pPr>
            <a:r>
              <a:rPr lang="en-IN" sz="2400" dirty="0" smtClean="0"/>
              <a:t>	Price of same </a:t>
            </a:r>
            <a:r>
              <a:rPr lang="en-IN" sz="2400" dirty="0" err="1" smtClean="0"/>
              <a:t>color</a:t>
            </a:r>
            <a:r>
              <a:rPr lang="en-IN" sz="2400" dirty="0"/>
              <a:t> </a:t>
            </a:r>
            <a:r>
              <a:rPr lang="en-IN" sz="2400" dirty="0" smtClean="0"/>
              <a:t>- clarity – weight ideal RBC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sz="2800" b="1" dirty="0" smtClean="0"/>
              <a:t>=</a:t>
            </a:r>
            <a:r>
              <a:rPr lang="en-IN" b="1" dirty="0" smtClean="0"/>
              <a:t>	</a:t>
            </a:r>
            <a:r>
              <a:rPr lang="en-IN" sz="2400" b="1" dirty="0" smtClean="0"/>
              <a:t>(1+R)^a * (1+O)^b * (1+P)^c * ((5+S)/5)^d * </a:t>
            </a:r>
            <a:br>
              <a:rPr lang="en-IN" sz="2400" b="1" dirty="0" smtClean="0"/>
            </a:br>
            <a:r>
              <a:rPr lang="en-IN" sz="2400" b="1" dirty="0" smtClean="0"/>
              <a:t>       (1+Sp/100)^e * ((23+C)/23)^f * (1+Sa)^g * </a:t>
            </a:r>
            <a:br>
              <a:rPr lang="en-IN" sz="2400" b="1" dirty="0" smtClean="0"/>
            </a:br>
            <a:r>
              <a:rPr lang="en-IN" sz="2400" b="1" dirty="0" smtClean="0"/>
              <a:t>       (1+D)^-h * (1+F)^-j * (1+T)^-k </a:t>
            </a:r>
            <a:r>
              <a:rPr lang="en-IN" sz="2400" b="1" dirty="0"/>
              <a:t>* (1+Np</a:t>
            </a:r>
            <a:r>
              <a:rPr lang="en-IN" sz="2400" b="1" dirty="0" smtClean="0"/>
              <a:t>)^-m </a:t>
            </a:r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i="1" dirty="0" smtClean="0"/>
              <a:t>         Where, a, b, c, d, e, f, g, h, j, k and m are power index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1790926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">
  <a:themeElements>
    <a:clrScheme name="Custom 1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266F8B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6F8B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5D8C9649-FBE1-4B5B-8258-8A170F9843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Dividend</Template>
  <TotalTime>747</TotalTime>
  <Words>106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Calibri Light</vt:lpstr>
      <vt:lpstr>Wingdings 2</vt:lpstr>
      <vt:lpstr>Dividend</vt:lpstr>
      <vt:lpstr>Cut Performance Study Pears</vt:lpstr>
      <vt:lpstr>Attributes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Price Index Formula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Value optimizing thru  Dia-Tomography-S</dc:title>
  <dc:creator>LSM</dc:creator>
  <cp:lastModifiedBy>LSM</cp:lastModifiedBy>
  <cp:revision>79</cp:revision>
  <dcterms:created xsi:type="dcterms:W3CDTF">2016-02-17T03:58:33Z</dcterms:created>
  <dcterms:modified xsi:type="dcterms:W3CDTF">2016-02-18T14:05:12Z</dcterms:modified>
</cp:coreProperties>
</file>